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5" r:id="rId5"/>
    <p:sldId id="346" r:id="rId6"/>
    <p:sldId id="310" r:id="rId7"/>
    <p:sldId id="315" r:id="rId8"/>
    <p:sldId id="322" r:id="rId9"/>
    <p:sldId id="325" r:id="rId10"/>
    <p:sldId id="326" r:id="rId11"/>
    <p:sldId id="330" r:id="rId12"/>
  </p:sldIdLst>
  <p:sldSz cx="12188825" cy="6858000"/>
  <p:notesSz cx="6858000" cy="9144000"/>
  <p:custDataLst>
    <p:tags r:id="rId15"/>
  </p:custDataLst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94607" autoAdjust="0"/>
  </p:normalViewPr>
  <p:slideViewPr>
    <p:cSldViewPr showGuides="1">
      <p:cViewPr varScale="1">
        <p:scale>
          <a:sx n="90" d="100"/>
          <a:sy n="90" d="100"/>
        </p:scale>
        <p:origin x="173" y="6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0" d="100"/>
          <a:sy n="100" d="100"/>
        </p:scale>
        <p:origin x="2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靖雄 黃" userId="2dcb115a25c5a6d1" providerId="LiveId" clId="{7A6532DE-A91A-4E54-B4CA-03DB66BCBB32}"/>
    <pc:docChg chg="modSld">
      <pc:chgData name="靖雄 黃" userId="2dcb115a25c5a6d1" providerId="LiveId" clId="{7A6532DE-A91A-4E54-B4CA-03DB66BCBB32}" dt="2024-01-02T13:51:38.533" v="75" actId="20577"/>
      <pc:docMkLst>
        <pc:docMk/>
      </pc:docMkLst>
      <pc:sldChg chg="modSp mod">
        <pc:chgData name="靖雄 黃" userId="2dcb115a25c5a6d1" providerId="LiveId" clId="{7A6532DE-A91A-4E54-B4CA-03DB66BCBB32}" dt="2024-01-02T13:51:38.533" v="75" actId="20577"/>
        <pc:sldMkLst>
          <pc:docMk/>
          <pc:sldMk cId="3806579572" sldId="346"/>
        </pc:sldMkLst>
        <pc:spChg chg="mod">
          <ac:chgData name="靖雄 黃" userId="2dcb115a25c5a6d1" providerId="LiveId" clId="{7A6532DE-A91A-4E54-B4CA-03DB66BCBB32}" dt="2024-01-02T13:51:38.533" v="75" actId="20577"/>
          <ac:spMkLst>
            <pc:docMk/>
            <pc:sldMk cId="3806579572" sldId="346"/>
            <ac:spMk id="3" creationId="{703DF7E6-E01D-5FE2-9D61-55119D22F77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73984DB4-3AA5-41F8-ABFF-441894870809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2024/1/2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en-US" altLang="zh-TW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algn="r" rtl="0"/>
              <a:t>‹#›</a:t>
            </a:fld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AAD605A-0A28-48D3-854F-4FDF8C1733EE}" type="datetime1">
              <a:rPr lang="zh-TW" altLang="en-US" smtClean="0"/>
              <a:pPr/>
              <a:t>2024/1/2</a:t>
            </a:fld>
            <a:endParaRPr lang="zh-TW" altLang="en-US" dirty="0"/>
          </a:p>
        </p:txBody>
      </p:sp>
      <p:sp>
        <p:nvSpPr>
          <p:cNvPr id="4" name="投影片圖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93199CD-3E1B-4AE6-990F-76F925F5EA9F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按一下以編輯母片子標題樣式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9139AE3-CE51-4CE0-B20B-8685CFA4CB30}" type="datetime1">
              <a:rPr lang="zh-TW" altLang="en-US" smtClean="0"/>
              <a:pPr/>
              <a:t>2024/1/2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BBDF3FC-961F-4D1B-9198-F96CFC56A158}" type="datetime1">
              <a:rPr lang="zh-TW" altLang="en-US" smtClean="0"/>
              <a:pPr/>
              <a:t>2024/1/2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3BC660E-D67A-4A05-BC76-82673E5A4090}" type="datetime1">
              <a:rPr lang="zh-TW" altLang="en-US" smtClean="0"/>
              <a:pPr/>
              <a:t>2024/1/2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A2AA54E-1096-4023-AA6A-AF9E8353DDEF}" type="datetime1">
              <a:rPr lang="zh-TW" altLang="en-US" smtClean="0"/>
              <a:pPr/>
              <a:t>2024/1/2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5D8C706-304F-48AF-8B93-4DF487C770C5}" type="datetime1">
              <a:rPr lang="zh-TW" altLang="en-US" smtClean="0"/>
              <a:pPr/>
              <a:t>2024/1/2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algn="l" rtl="0"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algn="l" rtl="0"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algn="l" rtl="0"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algn="l" rtl="0"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algn="l" rtl="0"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algn="l" rtl="0"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A47CA53-9C41-4E7E-9C82-73E3DA673586}" type="datetime1">
              <a:rPr lang="zh-TW" altLang="en-US" smtClean="0"/>
              <a:pPr/>
              <a:t>2024/1/2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BC60868-E9F8-4441-A0EE-DFF98FF04964}" type="datetime1">
              <a:rPr lang="zh-TW" altLang="en-US" smtClean="0"/>
              <a:pPr/>
              <a:t>2024/1/2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271D2C9-D7F9-4E47-8DC0-679D10025003}" type="datetime1">
              <a:rPr lang="zh-TW" altLang="en-US" smtClean="0"/>
              <a:pPr/>
              <a:t>2024/1/2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0BC9F9-C2D1-4EAA-B5EF-7972108C87E7}" type="datetime1">
              <a:rPr lang="zh-TW" altLang="en-US" smtClean="0"/>
              <a:pPr/>
              <a:t>2024/1/2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D276201-65D9-4F91-B053-C3BB89461A42}" type="datetime1">
              <a:rPr lang="zh-TW" altLang="en-US" smtClean="0"/>
              <a:pPr/>
              <a:t>2024/1/2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B52777B-FFBE-4070-AC71-C493A55733E7}" type="datetime1">
              <a:rPr lang="zh-TW" altLang="en-US" smtClean="0"/>
              <a:pPr/>
              <a:t>2024/1/2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013F82-EE5E-44EE-A61D-E31C6657F26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9421686" cy="28956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民國</a:t>
            </a:r>
            <a:r>
              <a:rPr lang="en-US" altLang="zh-TW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113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年</a:t>
            </a:r>
            <a:b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大埔厝家族聚餐活動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-2</a:t>
            </a:r>
            <a:b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endParaRPr lang="zh-TW" altLang="en-US" sz="4400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en-US" altLang="zh-TW" dirty="0"/>
          </a:p>
          <a:p>
            <a:pPr rtl="0"/>
            <a:endParaRPr lang="zh-TW" altLang="it-IT" sz="32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60C55B-C9C2-478B-BE36-D8E6DA9B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程序表：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03DF7E6-E01D-5FE2-9D61-55119D22F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>
                <a:solidFill>
                  <a:schemeClr val="accent3"/>
                </a:solidFill>
              </a:rPr>
              <a:t>開場</a:t>
            </a:r>
            <a:endParaRPr lang="en-US" altLang="zh-TW" sz="2800" dirty="0">
              <a:solidFill>
                <a:schemeClr val="accent3"/>
              </a:solidFill>
            </a:endParaRPr>
          </a:p>
          <a:p>
            <a:r>
              <a:rPr lang="zh-TW" altLang="en-US" sz="2800" dirty="0">
                <a:solidFill>
                  <a:schemeClr val="accent3"/>
                </a:solidFill>
              </a:rPr>
              <a:t>來賓致詞</a:t>
            </a:r>
            <a:endParaRPr lang="en-US" altLang="zh-TW" sz="2800" dirty="0">
              <a:solidFill>
                <a:schemeClr val="accent3"/>
              </a:solidFill>
            </a:endParaRPr>
          </a:p>
          <a:p>
            <a:r>
              <a:rPr lang="zh-TW" altLang="en-US" sz="2800" dirty="0">
                <a:solidFill>
                  <a:schemeClr val="accent3"/>
                </a:solidFill>
              </a:rPr>
              <a:t>各家族近況介紹</a:t>
            </a:r>
            <a:r>
              <a:rPr lang="en-US" altLang="zh-TW" sz="2800" dirty="0">
                <a:solidFill>
                  <a:schemeClr val="accent3"/>
                </a:solidFill>
              </a:rPr>
              <a:t>(</a:t>
            </a:r>
            <a:r>
              <a:rPr lang="zh-TW" altLang="en-US" sz="2800" dirty="0">
                <a:solidFill>
                  <a:schemeClr val="accent3"/>
                </a:solidFill>
              </a:rPr>
              <a:t>曾、何、黃、陳、黃、廖</a:t>
            </a:r>
            <a:r>
              <a:rPr lang="en-US" altLang="zh-TW" sz="2800">
                <a:solidFill>
                  <a:schemeClr val="accent3"/>
                </a:solidFill>
              </a:rPr>
              <a:t>)</a:t>
            </a:r>
            <a:endParaRPr lang="en-US" altLang="zh-TW" sz="2800" dirty="0">
              <a:solidFill>
                <a:schemeClr val="accent3"/>
              </a:solidFill>
            </a:endParaRPr>
          </a:p>
          <a:p>
            <a:r>
              <a:rPr lang="zh-TW" altLang="en-US" sz="2800" dirty="0">
                <a:solidFill>
                  <a:schemeClr val="accent3"/>
                </a:solidFill>
              </a:rPr>
              <a:t>家族老照片回顧與台灣歷史的關連</a:t>
            </a:r>
            <a:endParaRPr lang="en-US" altLang="zh-TW" sz="2800" dirty="0">
              <a:solidFill>
                <a:schemeClr val="accent3"/>
              </a:solidFill>
            </a:endParaRPr>
          </a:p>
          <a:p>
            <a:r>
              <a:rPr lang="zh-TW" altLang="en-US" sz="2800" dirty="0">
                <a:solidFill>
                  <a:schemeClr val="accent3"/>
                </a:solidFill>
              </a:rPr>
              <a:t>五年級生的感想</a:t>
            </a:r>
            <a:endParaRPr lang="en-US" altLang="zh-TW" sz="2800" dirty="0">
              <a:solidFill>
                <a:schemeClr val="accent3"/>
              </a:solidFill>
            </a:endParaRPr>
          </a:p>
          <a:p>
            <a:r>
              <a:rPr lang="zh-TW" altLang="en-US" sz="2800" dirty="0">
                <a:solidFill>
                  <a:schemeClr val="accent3"/>
                </a:solidFill>
              </a:rPr>
              <a:t>各年級生的回憶與感想</a:t>
            </a:r>
            <a:endParaRPr lang="en-US" altLang="zh-TW" sz="2800" dirty="0">
              <a:solidFill>
                <a:schemeClr val="accent3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65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737755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dirty="0">
                <a:solidFill>
                  <a:srgbClr val="00B0F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我們是誰？我們從哪裏來？我們要去哪裏？</a:t>
            </a:r>
            <a:br>
              <a:rPr lang="en-US" altLang="zh-TW" dirty="0">
                <a:solidFill>
                  <a:srgbClr val="00B0F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en-US" altLang="zh-TW" dirty="0">
                <a:solidFill>
                  <a:srgbClr val="00B0F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-</a:t>
            </a:r>
            <a:r>
              <a:rPr lang="zh-TW" altLang="en-US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五年級生的感想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2" name="2020《4A創意獎》大亞電線電纜／大亞電線電纜－時代篇（台灣奧美）">
            <a:hlinkClick r:id="" action="ppaction://media"/>
            <a:extLst>
              <a:ext uri="{FF2B5EF4-FFF2-40B4-BE49-F238E27FC236}">
                <a16:creationId xmlns:a16="http://schemas.microsoft.com/office/drawing/2014/main" id="{917BA112-98BC-4BD6-9B09-6D18F13AF1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2411" y="1268760"/>
            <a:ext cx="914400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3946711" y="184570"/>
            <a:ext cx="4416552" cy="762000"/>
          </a:xfrm>
        </p:spPr>
        <p:txBody>
          <a:bodyPr rtlCol="0"/>
          <a:lstStyle/>
          <a:p>
            <a:pPr rtl="0"/>
            <a:r>
              <a:rPr lang="zh-TW" altLang="en-US" sz="36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你、我</a:t>
            </a:r>
            <a:r>
              <a:rPr lang="en-US" altLang="zh-TW" sz="36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sz="36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個人</a:t>
            </a:r>
            <a:r>
              <a:rPr lang="en-US" altLang="zh-TW" sz="36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  <a:r>
              <a:rPr lang="zh-TW" altLang="en-US" sz="36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又是誰？</a:t>
            </a: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B972621A-798D-4431-953E-4B0BB38F36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057972"/>
            <a:ext cx="4246908" cy="5800027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D97AD10-F75B-4BC2-9933-33D187AA9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943" y="1057973"/>
            <a:ext cx="4246640" cy="580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42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88776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0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誰在定義我們？我們如何定義我們？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1522413" y="1484784"/>
            <a:ext cx="9134391" cy="5112568"/>
          </a:xfrm>
        </p:spPr>
        <p:txBody>
          <a:bodyPr rtlCol="0">
            <a:normAutofit/>
          </a:bodyPr>
          <a:lstStyle/>
          <a:p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如果二戰日本戰勝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accent3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到底躲誰的轟炸？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</a:p>
          <a:p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如果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1949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年國民黨獲勝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如果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1950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年韓戰沒有爆發</a:t>
            </a:r>
          </a:p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如果台美沒有斷交  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如果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…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lvl="1"/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我們一定只能用現在的身分與觀點在解讀與詮釋嗎？</a:t>
            </a:r>
            <a:endParaRPr lang="en-US" altLang="zh-TW" sz="24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lvl="1"/>
            <a:r>
              <a:rPr lang="zh-TW" altLang="en-US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為什麼我們的歷史很少能是長期的安定？為什麼從小長輩告誡不要談政治</a:t>
            </a:r>
            <a:r>
              <a:rPr lang="en-US" altLang="zh-TW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accent3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小孩有耳無嘴</a:t>
            </a:r>
            <a:r>
              <a:rPr lang="en-US" altLang="zh-TW" sz="2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</a:p>
          <a:p>
            <a:pPr lvl="1"/>
            <a:r>
              <a:rPr lang="zh-TW" altLang="en-US" sz="2400" dirty="0"/>
              <a:t>會不會我們千年以來的君主制造成此種必然的結果？</a:t>
            </a:r>
            <a:endParaRPr lang="en-US" altLang="zh-TW" sz="2400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922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88776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0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為什麼出國就變自信，就變優秀？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1522413" y="1484784"/>
            <a:ext cx="9134391" cy="4992215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我們有比較差嗎？哪裏出問題？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傳統東方政治制度假設：天子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君權天授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、內聖外王、老天爺託付予</a:t>
            </a:r>
            <a:r>
              <a:rPr lang="zh-TW" altLang="en-US" dirty="0">
                <a:solidFill>
                  <a:schemeClr val="accent3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聖人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來治理國家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lvl="1"/>
            <a:r>
              <a:rPr lang="zh-TW" altLang="en-US" dirty="0"/>
              <a:t>永遠是週遭小人蒙蔽，主子永遠是對的</a:t>
            </a:r>
            <a:endParaRPr lang="en-US" altLang="zh-TW" dirty="0">
              <a:solidFill>
                <a:srgbClr val="00B0F0"/>
              </a:solidFill>
            </a:endParaRPr>
          </a:p>
          <a:p>
            <a:pPr lvl="1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李白的詩，與精忠報國的岳飛。</a:t>
            </a:r>
            <a:r>
              <a:rPr lang="en-US" altLang="zh-TW" dirty="0">
                <a:solidFill>
                  <a:srgbClr val="FFC000"/>
                </a:solidFill>
              </a:rPr>
              <a:t>…</a:t>
            </a:r>
            <a:r>
              <a:rPr lang="zh-TW" altLang="en-US" dirty="0">
                <a:solidFill>
                  <a:srgbClr val="FFC000"/>
                </a:solidFill>
              </a:rPr>
              <a:t>為什麼問題不會出在「天子」自己呢？</a:t>
            </a:r>
            <a:endParaRPr lang="en-US" altLang="zh-TW" dirty="0">
              <a:solidFill>
                <a:srgbClr val="FFC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近代西方政治制度假設：</a:t>
            </a:r>
            <a:r>
              <a:rPr lang="zh-TW" altLang="en-US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天賦人</a:t>
            </a:r>
            <a:r>
              <a:rPr lang="en-US" altLang="zh-TW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民</a:t>
            </a:r>
            <a:r>
              <a:rPr lang="en-US" altLang="zh-TW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  <a:r>
              <a:rPr lang="zh-TW" altLang="en-US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權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、三權分立，節制統治權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制度背後假設：</a:t>
            </a:r>
            <a:r>
              <a:rPr lang="zh-TW" altLang="en-US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把人當凡人看？區別道德修養與人性</a:t>
            </a:r>
            <a:endParaRPr lang="en-US" altLang="zh-TW" dirty="0">
              <a:solidFill>
                <a:srgbClr val="FFC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因為人性的自私、自利，</a:t>
            </a:r>
            <a:r>
              <a:rPr lang="zh-TW" altLang="en-US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「正常」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的掌權者會為自己的利益著想，施政也以維持統治權及自身利益為最優先考量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依照自私自利的人性，所以要設計：</a:t>
            </a:r>
            <a:r>
              <a:rPr lang="zh-TW" altLang="en-US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分權、監督與制衡、任期、法治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的制度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制度讓我們活存扭曲的人性，無法建立信心讓才能發揮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228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88776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0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公民社會的覺醒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1522413" y="1484784"/>
            <a:ext cx="9134391" cy="5373216"/>
          </a:xfrm>
        </p:spPr>
        <p:txBody>
          <a:bodyPr rtlCol="0">
            <a:normAutofit/>
          </a:bodyPr>
          <a:lstStyle/>
          <a:p>
            <a:r>
              <a:rPr lang="zh-TW" altLang="en-US" dirty="0">
                <a:solidFill>
                  <a:schemeClr val="accent3"/>
                </a:solidFill>
              </a:rPr>
              <a:t>如果沒有選舉制度，「他們」會出來道歉嗎？「他們」會願意下台嗎？</a:t>
            </a:r>
            <a:r>
              <a:rPr lang="en-US" altLang="zh-TW" dirty="0">
                <a:solidFill>
                  <a:schemeClr val="accent3"/>
                </a:solidFill>
              </a:rPr>
              <a:t>(</a:t>
            </a:r>
            <a:r>
              <a:rPr lang="zh-TW" altLang="en-US" dirty="0">
                <a:solidFill>
                  <a:schemeClr val="accent3"/>
                </a:solidFill>
              </a:rPr>
              <a:t>民主不是口號，是一票一票累積出來的</a:t>
            </a:r>
            <a:r>
              <a:rPr lang="en-US" altLang="zh-TW" dirty="0">
                <a:solidFill>
                  <a:schemeClr val="accent3"/>
                </a:solidFill>
              </a:rPr>
              <a:t>)</a:t>
            </a:r>
          </a:p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千百年來，我們第一次可以當家做主，但</a:t>
            </a:r>
            <a:r>
              <a:rPr lang="zh-TW" altLang="en-US" dirty="0"/>
              <a:t>我們有體會到要為自己的決定負起責任嗎？</a:t>
            </a:r>
            <a:endParaRPr lang="en-US" altLang="zh-TW" dirty="0"/>
          </a:p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我們知道新的社會運作規則嗎？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遇到問題是尋求託人找關係？還是尋求專業協助？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lvl="1"/>
            <a:r>
              <a:rPr lang="zh-TW" altLang="en-US" dirty="0"/>
              <a:t>社會的運作規則，由人治轉為法治</a:t>
            </a:r>
            <a:endParaRPr lang="en-US" altLang="zh-TW" dirty="0"/>
          </a:p>
          <a:p>
            <a:r>
              <a:rPr lang="zh-TW" altLang="en-US" dirty="0">
                <a:solidFill>
                  <a:schemeClr val="accent3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獨立思考的能力，是我們要補的功課</a:t>
            </a:r>
            <a:endParaRPr lang="en-US" altLang="zh-TW" dirty="0">
              <a:solidFill>
                <a:schemeClr val="accent3"/>
              </a:solidFill>
            </a:endParaRPr>
          </a:p>
          <a:p>
            <a:pPr lvl="1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「文化的中國」與「政治的中國」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-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高明的概念偷換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誰最不希望看到選舉制度的存在？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r>
              <a:rPr lang="zh-TW" altLang="en-US" dirty="0">
                <a:solidFill>
                  <a:schemeClr val="accent3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法治國的理想：讓角落中最弱勢的人有尊嚴的活著</a:t>
            </a:r>
            <a:endParaRPr lang="en-US" altLang="zh-TW" dirty="0">
              <a:solidFill>
                <a:schemeClr val="accent3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44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88776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400" dirty="0">
                <a:solidFill>
                  <a:srgbClr val="00B0F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各年級生的回憶與感想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1522413" y="1484785"/>
            <a:ext cx="9134391" cy="4535016"/>
          </a:xfrm>
        </p:spPr>
        <p:txBody>
          <a:bodyPr rtlCol="0">
            <a:normAutofit/>
          </a:bodyPr>
          <a:lstStyle/>
          <a:p>
            <a:r>
              <a:rPr lang="zh-TW" altLang="en-US" sz="32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活著</a:t>
            </a:r>
            <a:r>
              <a:rPr lang="zh-TW" altLang="en-US" sz="32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➩</a:t>
            </a:r>
            <a:r>
              <a:rPr lang="zh-TW" altLang="en-US" sz="32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填飽肚子</a:t>
            </a:r>
            <a:r>
              <a:rPr lang="zh-TW" altLang="en-US" sz="32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➩</a:t>
            </a:r>
            <a:r>
              <a:rPr lang="zh-TW" altLang="en-US" sz="32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過好日子</a:t>
            </a:r>
            <a:r>
              <a:rPr lang="zh-TW" altLang="en-US" sz="32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➩</a:t>
            </a:r>
            <a:r>
              <a:rPr lang="zh-TW" altLang="en-US" sz="32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過有尊嚴的日子</a:t>
            </a:r>
            <a:endParaRPr lang="en-US" altLang="zh-TW" sz="32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zh-TW" altLang="en-US" sz="32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每一個世代盡好我們的世代表任</a:t>
            </a:r>
            <a:endParaRPr lang="en-US" altLang="zh-TW" sz="32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zh-TW" altLang="en-US" sz="32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你的世代的價值是什麼？</a:t>
            </a:r>
            <a:endParaRPr lang="en-US" altLang="zh-TW" sz="32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zh-TW" altLang="en-US" sz="3200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我想聽妳</a:t>
            </a:r>
            <a:r>
              <a:rPr lang="en-US" altLang="zh-TW" sz="3200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sz="3200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你</a:t>
            </a:r>
            <a:r>
              <a:rPr lang="en-US" altLang="zh-TW" sz="3200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  <a:r>
              <a:rPr lang="zh-TW" altLang="en-US" sz="3200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說看看</a:t>
            </a:r>
            <a:endParaRPr lang="en-US" altLang="zh-TW" sz="3200" dirty="0">
              <a:solidFill>
                <a:srgbClr val="FFC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092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數位藍色隧道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874_TF02895261_TF02895261.potx" id="{F8047FC8-86B8-44EE-9382-D3588CF80228}" vid="{9DB499AF-D107-4A33-89D5-2CE4B1B5269D}"/>
    </a:ext>
  </a:extLst>
</a:theme>
</file>

<file path=ppt/theme/theme2.xml><?xml version="1.0" encoding="utf-8"?>
<a:theme xmlns:a="http://schemas.openxmlformats.org/drawingml/2006/main" name="Office 佈景主題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E41224-0370-4595-877C-23316CD80004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3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數位藍色隧道商務簡報 (寬螢幕)</Template>
  <TotalTime>4649</TotalTime>
  <Words>560</Words>
  <Application>Microsoft Office PowerPoint</Application>
  <PresentationFormat>自訂</PresentationFormat>
  <Paragraphs>44</Paragraphs>
  <Slides>8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2" baseType="lpstr">
      <vt:lpstr>Microsoft JhengHei UI</vt:lpstr>
      <vt:lpstr>Arial</vt:lpstr>
      <vt:lpstr>Corbel</vt:lpstr>
      <vt:lpstr>數位藍色隧道 16x9</vt:lpstr>
      <vt:lpstr>民國113年 大埔厝家族聚餐活動-2 </vt:lpstr>
      <vt:lpstr>程序表：</vt:lpstr>
      <vt:lpstr>我們是誰？我們從哪裏來？我們要去哪裏？ -五年級生的感想</vt:lpstr>
      <vt:lpstr>PowerPoint 簡報</vt:lpstr>
      <vt:lpstr>誰在定義我們？我們如何定義我們？</vt:lpstr>
      <vt:lpstr>為什麼出國就變自信，就變優秀？</vt:lpstr>
      <vt:lpstr>公民社會的覺醒</vt:lpstr>
      <vt:lpstr>各年級生的回憶與感想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標題版面配置</dc:title>
  <dc:creator>恩民 陳</dc:creator>
  <cp:lastModifiedBy>靖雄 黃</cp:lastModifiedBy>
  <cp:revision>244</cp:revision>
  <dcterms:created xsi:type="dcterms:W3CDTF">2021-10-12T02:54:31Z</dcterms:created>
  <dcterms:modified xsi:type="dcterms:W3CDTF">2024-01-02T13:51:44Z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